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57" r:id="rId3"/>
    <p:sldId id="276" r:id="rId4"/>
    <p:sldId id="277" r:id="rId5"/>
    <p:sldId id="279" r:id="rId6"/>
    <p:sldId id="278" r:id="rId7"/>
    <p:sldId id="280" r:id="rId8"/>
    <p:sldId id="281" r:id="rId9"/>
    <p:sldId id="282" r:id="rId10"/>
    <p:sldId id="283" r:id="rId11"/>
  </p:sldIdLst>
  <p:sldSz cx="18288000" cy="10287000"/>
  <p:notesSz cx="6858000" cy="9144000"/>
  <p:embeddedFontLst>
    <p:embeddedFont>
      <p:font typeface="Alata" panose="020B0604020202020204" charset="0"/>
      <p:regular r:id="rId13"/>
    </p:embeddedFont>
    <p:embeddedFont>
      <p:font typeface="Blinker" panose="020B060402020202020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66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789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20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865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3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48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438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9977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486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5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15081" b="9082"/>
          <a:stretch/>
        </p:blipFill>
        <p:spPr>
          <a:xfrm>
            <a:off x="0" y="-83325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3"/>
          <p:cNvGrpSpPr/>
          <p:nvPr/>
        </p:nvGrpSpPr>
        <p:grpSpPr>
          <a:xfrm>
            <a:off x="350251" y="3132319"/>
            <a:ext cx="3952573" cy="4883235"/>
            <a:chOff x="0" y="-47625"/>
            <a:chExt cx="1041000" cy="1286111"/>
          </a:xfrm>
        </p:grpSpPr>
        <p:sp>
          <p:nvSpPr>
            <p:cNvPr id="16" name="Google Shape;16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3"/>
          <p:cNvSpPr/>
          <p:nvPr/>
        </p:nvSpPr>
        <p:spPr>
          <a:xfrm>
            <a:off x="1537117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9" name="Google Shape;19;p3"/>
          <p:cNvGrpSpPr/>
          <p:nvPr/>
        </p:nvGrpSpPr>
        <p:grpSpPr>
          <a:xfrm>
            <a:off x="4896291" y="3132319"/>
            <a:ext cx="3952573" cy="4883235"/>
            <a:chOff x="0" y="-47625"/>
            <a:chExt cx="1041000" cy="1286111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" name="Google Shape;21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6083157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" name="Google Shape;23;p3"/>
          <p:cNvGrpSpPr/>
          <p:nvPr/>
        </p:nvGrpSpPr>
        <p:grpSpPr>
          <a:xfrm>
            <a:off x="9439275" y="3132319"/>
            <a:ext cx="3952573" cy="4883235"/>
            <a:chOff x="0" y="-47625"/>
            <a:chExt cx="1041000" cy="1286111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" name="Google Shape;25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/>
          <p:nvPr/>
        </p:nvSpPr>
        <p:spPr>
          <a:xfrm>
            <a:off x="10626140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7" name="Google Shape;27;p3"/>
          <p:cNvGrpSpPr/>
          <p:nvPr/>
        </p:nvGrpSpPr>
        <p:grpSpPr>
          <a:xfrm>
            <a:off x="13985315" y="3132319"/>
            <a:ext cx="3952573" cy="4883235"/>
            <a:chOff x="0" y="-47625"/>
            <a:chExt cx="1041000" cy="1286111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" name="Google Shape;29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/>
          <p:nvPr/>
        </p:nvSpPr>
        <p:spPr>
          <a:xfrm>
            <a:off x="15172180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5463900" y="1156000"/>
            <a:ext cx="7360200" cy="14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725175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2"/>
          </p:nvPr>
        </p:nvSpPr>
        <p:spPr>
          <a:xfrm>
            <a:off x="714375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3"/>
          </p:nvPr>
        </p:nvSpPr>
        <p:spPr>
          <a:xfrm>
            <a:off x="5236650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4"/>
          </p:nvPr>
        </p:nvSpPr>
        <p:spPr>
          <a:xfrm>
            <a:off x="5225850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5"/>
          </p:nvPr>
        </p:nvSpPr>
        <p:spPr>
          <a:xfrm>
            <a:off x="9782700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6"/>
          </p:nvPr>
        </p:nvSpPr>
        <p:spPr>
          <a:xfrm>
            <a:off x="9771900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7"/>
          </p:nvPr>
        </p:nvSpPr>
        <p:spPr>
          <a:xfrm>
            <a:off x="14325675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body" idx="8"/>
          </p:nvPr>
        </p:nvSpPr>
        <p:spPr>
          <a:xfrm>
            <a:off x="14314875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4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"/>
          <p:cNvPicPr preferRelativeResize="0"/>
          <p:nvPr/>
        </p:nvPicPr>
        <p:blipFill rotWithShape="1">
          <a:blip r:embed="rId2">
            <a:alphaModFix/>
          </a:blip>
          <a:srcRect l="6585" t="4861"/>
          <a:stretch/>
        </p:blipFill>
        <p:spPr>
          <a:xfrm>
            <a:off x="0" y="-1135375"/>
            <a:ext cx="18288000" cy="9786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4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4840425" y="9035750"/>
            <a:ext cx="13010400" cy="95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3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>
            <a:spLocks noGrp="1"/>
          </p:cNvSpPr>
          <p:nvPr>
            <p:ph type="pic" idx="2"/>
          </p:nvPr>
        </p:nvSpPr>
        <p:spPr>
          <a:xfrm>
            <a:off x="1537000" y="1588950"/>
            <a:ext cx="6891600" cy="714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6" name="Google Shape;46;p5"/>
          <p:cNvGrpSpPr/>
          <p:nvPr/>
        </p:nvGrpSpPr>
        <p:grpSpPr>
          <a:xfrm>
            <a:off x="0" y="-180827"/>
            <a:ext cx="18288114" cy="1209692"/>
            <a:chOff x="0" y="-47625"/>
            <a:chExt cx="4816591" cy="318600"/>
          </a:xfrm>
        </p:grpSpPr>
        <p:sp>
          <p:nvSpPr>
            <p:cNvPr id="47" name="Google Shape;47;p5"/>
            <p:cNvSpPr/>
            <p:nvPr/>
          </p:nvSpPr>
          <p:spPr>
            <a:xfrm>
              <a:off x="0" y="0"/>
              <a:ext cx="4816591" cy="270933"/>
            </a:xfrm>
            <a:custGeom>
              <a:avLst/>
              <a:gdLst/>
              <a:ahLst/>
              <a:cxnLst/>
              <a:rect l="l" t="t" r="r" b="b"/>
              <a:pathLst>
                <a:path w="4816591" h="270933" extrusionOk="0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48" name="Google Shape;48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0" y="9091760"/>
            <a:ext cx="18288114" cy="1209692"/>
            <a:chOff x="0" y="-47625"/>
            <a:chExt cx="4816591" cy="318600"/>
          </a:xfrm>
        </p:grpSpPr>
        <p:sp>
          <p:nvSpPr>
            <p:cNvPr id="50" name="Google Shape;50;p5"/>
            <p:cNvSpPr/>
            <p:nvPr/>
          </p:nvSpPr>
          <p:spPr>
            <a:xfrm>
              <a:off x="0" y="0"/>
              <a:ext cx="4816591" cy="270933"/>
            </a:xfrm>
            <a:custGeom>
              <a:avLst/>
              <a:gdLst/>
              <a:ahLst/>
              <a:cxnLst/>
              <a:rect l="l" t="t" r="r" b="b"/>
              <a:pathLst>
                <a:path w="4816591" h="270933" extrusionOk="0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51" name="Google Shape;51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5"/>
          <p:cNvCxnSpPr/>
          <p:nvPr/>
        </p:nvCxnSpPr>
        <p:spPr>
          <a:xfrm rot="10800000">
            <a:off x="-43205" y="1000050"/>
            <a:ext cx="18331200" cy="477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5"/>
          <p:cNvCxnSpPr/>
          <p:nvPr/>
        </p:nvCxnSpPr>
        <p:spPr>
          <a:xfrm rot="10800000">
            <a:off x="-43200" y="9247838"/>
            <a:ext cx="18331200" cy="57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9676525" y="2692975"/>
            <a:ext cx="6450900" cy="212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9676525" y="5485525"/>
            <a:ext cx="6494400" cy="25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857398"/>
            <a:ext cx="18288118" cy="7793517"/>
            <a:chOff x="0" y="-47625"/>
            <a:chExt cx="4816592" cy="2052600"/>
          </a:xfrm>
        </p:grpSpPr>
        <p:sp>
          <p:nvSpPr>
            <p:cNvPr id="58" name="Google Shape;58;p6"/>
            <p:cNvSpPr/>
            <p:nvPr/>
          </p:nvSpPr>
          <p:spPr>
            <a:xfrm>
              <a:off x="0" y="0"/>
              <a:ext cx="4816592" cy="2004923"/>
            </a:xfrm>
            <a:custGeom>
              <a:avLst/>
              <a:gdLst/>
              <a:ahLst/>
              <a:cxnLst/>
              <a:rect l="l" t="t" r="r" b="b"/>
              <a:pathLst>
                <a:path w="4816592" h="200492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004923"/>
                  </a:lnTo>
                  <a:lnTo>
                    <a:pt x="0" y="2004923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59" name="Google Shape;59;p6"/>
            <p:cNvSpPr txBox="1"/>
            <p:nvPr/>
          </p:nvSpPr>
          <p:spPr>
            <a:xfrm>
              <a:off x="0" y="-47625"/>
              <a:ext cx="4816500" cy="20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>
            <a:spLocks noGrp="1"/>
          </p:cNvSpPr>
          <p:nvPr>
            <p:ph type="pic" idx="2"/>
          </p:nvPr>
        </p:nvSpPr>
        <p:spPr>
          <a:xfrm>
            <a:off x="67097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6"/>
          <p:cNvSpPr>
            <a:spLocks noGrp="1"/>
          </p:cNvSpPr>
          <p:nvPr>
            <p:ph type="pic" idx="3"/>
          </p:nvPr>
        </p:nvSpPr>
        <p:spPr>
          <a:xfrm>
            <a:off x="6451850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6"/>
          <p:cNvSpPr>
            <a:spLocks noGrp="1"/>
          </p:cNvSpPr>
          <p:nvPr>
            <p:ph type="pic" idx="4"/>
          </p:nvPr>
        </p:nvSpPr>
        <p:spPr>
          <a:xfrm>
            <a:off x="1223272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3" name="Google Shape;63;p6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6"/>
          <p:cNvCxnSpPr/>
          <p:nvPr/>
        </p:nvCxnSpPr>
        <p:spPr>
          <a:xfrm>
            <a:off x="0" y="1038225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57675" y="9079050"/>
            <a:ext cx="8269500" cy="9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3313350" y="9109375"/>
            <a:ext cx="4329600" cy="9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>
            <a:off x="9134475" y="-3050"/>
            <a:ext cx="9143925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7"/>
          <p:cNvGrpSpPr/>
          <p:nvPr/>
        </p:nvGrpSpPr>
        <p:grpSpPr>
          <a:xfrm>
            <a:off x="0" y="-185223"/>
            <a:ext cx="9143914" cy="3623116"/>
            <a:chOff x="0" y="-47625"/>
            <a:chExt cx="2351104" cy="931584"/>
          </a:xfrm>
        </p:grpSpPr>
        <p:sp>
          <p:nvSpPr>
            <p:cNvPr id="70" name="Google Shape;70;p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71" name="Google Shape;7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7"/>
          <p:cNvGrpSpPr/>
          <p:nvPr/>
        </p:nvGrpSpPr>
        <p:grpSpPr>
          <a:xfrm>
            <a:off x="0" y="6690627"/>
            <a:ext cx="9143914" cy="3596339"/>
            <a:chOff x="0" y="-47625"/>
            <a:chExt cx="2351104" cy="924699"/>
          </a:xfrm>
        </p:grpSpPr>
        <p:sp>
          <p:nvSpPr>
            <p:cNvPr id="73" name="Google Shape;73;p7"/>
            <p:cNvSpPr/>
            <p:nvPr/>
          </p:nvSpPr>
          <p:spPr>
            <a:xfrm>
              <a:off x="0" y="0"/>
              <a:ext cx="2351104" cy="877074"/>
            </a:xfrm>
            <a:custGeom>
              <a:avLst/>
              <a:gdLst/>
              <a:ahLst/>
              <a:cxnLst/>
              <a:rect l="l" t="t" r="r" b="b"/>
              <a:pathLst>
                <a:path w="2351104" h="877074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77074"/>
                  </a:lnTo>
                  <a:lnTo>
                    <a:pt x="0" y="877074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74" name="Google Shape;74;p7"/>
            <p:cNvSpPr txBox="1"/>
            <p:nvPr/>
          </p:nvSpPr>
          <p:spPr>
            <a:xfrm>
              <a:off x="0" y="-47625"/>
              <a:ext cx="23511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7"/>
          <p:cNvGrpSpPr/>
          <p:nvPr/>
        </p:nvGrpSpPr>
        <p:grpSpPr>
          <a:xfrm>
            <a:off x="0" y="3252702"/>
            <a:ext cx="9143914" cy="3623116"/>
            <a:chOff x="0" y="-47625"/>
            <a:chExt cx="2351104" cy="931584"/>
          </a:xfrm>
        </p:grpSpPr>
        <p:sp>
          <p:nvSpPr>
            <p:cNvPr id="76" name="Google Shape;76;p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</p:sp>
        <p:sp>
          <p:nvSpPr>
            <p:cNvPr id="77" name="Google Shape;77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" name="Google Shape;78;p7"/>
          <p:cNvCxnSpPr/>
          <p:nvPr/>
        </p:nvCxnSpPr>
        <p:spPr>
          <a:xfrm>
            <a:off x="9134475" y="-71398"/>
            <a:ext cx="0" cy="104298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9" name="Google Shape;79;p7"/>
          <p:cNvGrpSpPr/>
          <p:nvPr/>
        </p:nvGrpSpPr>
        <p:grpSpPr>
          <a:xfrm>
            <a:off x="9144000" y="3239315"/>
            <a:ext cx="9143914" cy="3623116"/>
            <a:chOff x="0" y="-47625"/>
            <a:chExt cx="2351104" cy="931584"/>
          </a:xfrm>
        </p:grpSpPr>
        <p:sp>
          <p:nvSpPr>
            <p:cNvPr id="80" name="Google Shape;80;p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</p:sp>
        <p:sp>
          <p:nvSpPr>
            <p:cNvPr id="81" name="Google Shape;8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2" name="Google Shape;82;p7"/>
          <p:cNvCxnSpPr/>
          <p:nvPr/>
        </p:nvCxnSpPr>
        <p:spPr>
          <a:xfrm rot="10800000">
            <a:off x="21600" y="3437925"/>
            <a:ext cx="182664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83;p7"/>
          <p:cNvCxnSpPr/>
          <p:nvPr/>
        </p:nvCxnSpPr>
        <p:spPr>
          <a:xfrm rot="10800000">
            <a:off x="-21600" y="6875850"/>
            <a:ext cx="183096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10369250" y="4035125"/>
            <a:ext cx="7187100" cy="22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801050" y="614800"/>
            <a:ext cx="47625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2"/>
          </p:nvPr>
        </p:nvSpPr>
        <p:spPr>
          <a:xfrm>
            <a:off x="801050" y="1697175"/>
            <a:ext cx="4719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3"/>
          </p:nvPr>
        </p:nvSpPr>
        <p:spPr>
          <a:xfrm>
            <a:off x="801050" y="4258550"/>
            <a:ext cx="47625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4"/>
          </p:nvPr>
        </p:nvSpPr>
        <p:spPr>
          <a:xfrm>
            <a:off x="801050" y="5340925"/>
            <a:ext cx="4719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5"/>
          </p:nvPr>
        </p:nvSpPr>
        <p:spPr>
          <a:xfrm>
            <a:off x="801050" y="7696475"/>
            <a:ext cx="47625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6"/>
          </p:nvPr>
        </p:nvSpPr>
        <p:spPr>
          <a:xfrm>
            <a:off x="801050" y="8778850"/>
            <a:ext cx="4719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2">
            <a:alphaModFix/>
          </a:blip>
          <a:srcRect t="39824"/>
          <a:stretch/>
        </p:blipFill>
        <p:spPr>
          <a:xfrm>
            <a:off x="0" y="0"/>
            <a:ext cx="18288000" cy="578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8"/>
          <p:cNvGrpSpPr/>
          <p:nvPr/>
        </p:nvGrpSpPr>
        <p:grpSpPr>
          <a:xfrm>
            <a:off x="0" y="5613800"/>
            <a:ext cx="12324737" cy="4673187"/>
            <a:chOff x="0" y="-47625"/>
            <a:chExt cx="3246000" cy="1271235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245884" cy="1223610"/>
            </a:xfrm>
            <a:custGeom>
              <a:avLst/>
              <a:gdLst/>
              <a:ahLst/>
              <a:cxnLst/>
              <a:rect l="l" t="t" r="r" b="b"/>
              <a:pathLst>
                <a:path w="3245884" h="1223610" extrusionOk="0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95" name="Google Shape;95;p8"/>
            <p:cNvSpPr txBox="1"/>
            <p:nvPr/>
          </p:nvSpPr>
          <p:spPr>
            <a:xfrm>
              <a:off x="0" y="-47625"/>
              <a:ext cx="3246000" cy="12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" name="Google Shape;96;p8"/>
          <p:cNvCxnSpPr/>
          <p:nvPr/>
        </p:nvCxnSpPr>
        <p:spPr>
          <a:xfrm>
            <a:off x="0" y="579461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8"/>
          <p:cNvCxnSpPr/>
          <p:nvPr/>
        </p:nvCxnSpPr>
        <p:spPr>
          <a:xfrm>
            <a:off x="12316970" y="5785092"/>
            <a:ext cx="0" cy="44652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" name="Google Shape;98;p8"/>
          <p:cNvGrpSpPr/>
          <p:nvPr/>
        </p:nvGrpSpPr>
        <p:grpSpPr>
          <a:xfrm>
            <a:off x="12848090" y="9022192"/>
            <a:ext cx="882807" cy="825801"/>
            <a:chOff x="0" y="-47625"/>
            <a:chExt cx="506400" cy="473700"/>
          </a:xfrm>
        </p:grpSpPr>
        <p:sp>
          <p:nvSpPr>
            <p:cNvPr id="99" name="Google Shape;99;p8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ADBA85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0" name="Google Shape;100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12848090" y="7679546"/>
            <a:ext cx="882807" cy="825801"/>
            <a:chOff x="0" y="-47625"/>
            <a:chExt cx="506400" cy="473700"/>
          </a:xfrm>
        </p:grpSpPr>
        <p:sp>
          <p:nvSpPr>
            <p:cNvPr id="102" name="Google Shape;102;p8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F4C76B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3" name="Google Shape;103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12848090" y="6317851"/>
            <a:ext cx="882807" cy="825801"/>
            <a:chOff x="0" y="-47625"/>
            <a:chExt cx="506400" cy="473700"/>
          </a:xfrm>
        </p:grpSpPr>
        <p:sp>
          <p:nvSpPr>
            <p:cNvPr id="105" name="Google Shape;105;p8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BBCDD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6" name="Google Shape;106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714375" y="6481325"/>
            <a:ext cx="9664800" cy="336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F0E2"/>
              </a:buClr>
              <a:buSzPts val="12500"/>
              <a:buNone/>
              <a:defRPr sz="12500">
                <a:solidFill>
                  <a:srgbClr val="F5F0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body" idx="1"/>
          </p:nvPr>
        </p:nvSpPr>
        <p:spPr>
          <a:xfrm>
            <a:off x="14254275" y="6514300"/>
            <a:ext cx="2424600" cy="4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43180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43180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43180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marL="2286000" lvl="4" indent="-43180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marL="2743200" lvl="5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marL="3200400" lvl="6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marL="3657600" lvl="7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marL="4114800" lvl="8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body" idx="2"/>
          </p:nvPr>
        </p:nvSpPr>
        <p:spPr>
          <a:xfrm>
            <a:off x="14254275" y="7948175"/>
            <a:ext cx="2424600" cy="4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body" idx="3"/>
          </p:nvPr>
        </p:nvSpPr>
        <p:spPr>
          <a:xfrm>
            <a:off x="14254275" y="9218650"/>
            <a:ext cx="2424600" cy="4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1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lata"/>
              <a:buNone/>
              <a:defRPr sz="750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Char char="•"/>
              <a:defRPr sz="320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746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746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»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t="39824"/>
          <a:stretch/>
        </p:blipFill>
        <p:spPr>
          <a:xfrm>
            <a:off x="0" y="0"/>
            <a:ext cx="18288000" cy="578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9"/>
          <p:cNvGrpSpPr/>
          <p:nvPr/>
        </p:nvGrpSpPr>
        <p:grpSpPr>
          <a:xfrm>
            <a:off x="0" y="5613800"/>
            <a:ext cx="12324297" cy="4673187"/>
            <a:chOff x="0" y="-47625"/>
            <a:chExt cx="3245884" cy="1271235"/>
          </a:xfrm>
        </p:grpSpPr>
        <p:sp>
          <p:nvSpPr>
            <p:cNvPr id="182" name="Google Shape;182;p19"/>
            <p:cNvSpPr/>
            <p:nvPr/>
          </p:nvSpPr>
          <p:spPr>
            <a:xfrm>
              <a:off x="0" y="0"/>
              <a:ext cx="3245884" cy="1223610"/>
            </a:xfrm>
            <a:custGeom>
              <a:avLst/>
              <a:gdLst/>
              <a:ahLst/>
              <a:cxnLst/>
              <a:rect l="l" t="t" r="r" b="b"/>
              <a:pathLst>
                <a:path w="3245884" h="1223610" extrusionOk="0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83" name="Google Shape;183;p19"/>
            <p:cNvSpPr txBox="1"/>
            <p:nvPr/>
          </p:nvSpPr>
          <p:spPr>
            <a:xfrm>
              <a:off x="0" y="-47625"/>
              <a:ext cx="3245884" cy="1271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9"/>
          <p:cNvCxnSpPr/>
          <p:nvPr/>
        </p:nvCxnSpPr>
        <p:spPr>
          <a:xfrm>
            <a:off x="0" y="579461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9"/>
          <p:cNvCxnSpPr/>
          <p:nvPr/>
        </p:nvCxnSpPr>
        <p:spPr>
          <a:xfrm>
            <a:off x="12316970" y="5785092"/>
            <a:ext cx="0" cy="44652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19"/>
          <p:cNvSpPr txBox="1"/>
          <p:nvPr/>
        </p:nvSpPr>
        <p:spPr>
          <a:xfrm>
            <a:off x="450526" y="6056837"/>
            <a:ext cx="11078100" cy="21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 err="1">
                <a:solidFill>
                  <a:schemeClr val="bg1"/>
                </a:solidFill>
                <a:latin typeface="Alata"/>
                <a:cs typeface="Alata"/>
                <a:sym typeface="Alata"/>
              </a:rPr>
              <a:t>UberPOO</a:t>
            </a:r>
            <a:endParaRPr lang="en-US" sz="12500" dirty="0">
              <a:solidFill>
                <a:schemeClr val="bg1"/>
              </a:solidFill>
              <a:latin typeface="Alata"/>
              <a:cs typeface="Alata"/>
              <a:sym typeface="A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12324297" y="6382468"/>
            <a:ext cx="59637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Bruno Henriques, nº120773</a:t>
            </a:r>
            <a:endParaRPr dirty="0"/>
          </a:p>
        </p:txBody>
      </p:sp>
      <p:sp>
        <p:nvSpPr>
          <p:cNvPr id="21" name="Google Shape;196;p19">
            <a:extLst>
              <a:ext uri="{FF2B5EF4-FFF2-40B4-BE49-F238E27FC236}">
                <a16:creationId xmlns:a16="http://schemas.microsoft.com/office/drawing/2014/main" id="{83063C69-DEF0-4697-B3C1-902D524F2485}"/>
              </a:ext>
            </a:extLst>
          </p:cNvPr>
          <p:cNvSpPr txBox="1"/>
          <p:nvPr/>
        </p:nvSpPr>
        <p:spPr>
          <a:xfrm>
            <a:off x="450526" y="8465838"/>
            <a:ext cx="848461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/>
                </a:solidFill>
                <a:latin typeface="Blinker"/>
                <a:ea typeface="Blinker"/>
                <a:cs typeface="Blinker"/>
                <a:sym typeface="Blinker"/>
              </a:rPr>
              <a:t>https://github.com/BrunoHenriques08/Projeto-Uber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7CC2BA-6C98-40AB-B90F-6A63F88109C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57"/>
          <a:stretch/>
        </p:blipFill>
        <p:spPr bwMode="auto">
          <a:xfrm>
            <a:off x="13242328" y="7624219"/>
            <a:ext cx="4120092" cy="234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l="67528" t="19543"/>
          <a:stretch/>
        </p:blipFill>
        <p:spPr>
          <a:xfrm>
            <a:off x="1" y="0"/>
            <a:ext cx="6629627" cy="86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0"/>
          <p:cNvCxnSpPr>
            <a:cxnSpLocks/>
          </p:cNvCxnSpPr>
          <p:nvPr/>
        </p:nvCxnSpPr>
        <p:spPr>
          <a:xfrm flipV="1">
            <a:off x="0" y="8630300"/>
            <a:ext cx="6648671" cy="20367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6629621" y="-346568"/>
            <a:ext cx="19050" cy="10633568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0"/>
          <p:cNvSpPr txBox="1"/>
          <p:nvPr/>
        </p:nvSpPr>
        <p:spPr>
          <a:xfrm>
            <a:off x="7018985" y="367652"/>
            <a:ext cx="9455286" cy="20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72" dirty="0" err="1">
                <a:solidFill>
                  <a:srgbClr val="1A1A1A"/>
                </a:solidFill>
                <a:latin typeface="Alata"/>
                <a:cs typeface="Alata"/>
                <a:sym typeface="Alata"/>
              </a:rPr>
              <a:t>Conclusão</a:t>
            </a: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AF10C5-8678-45B4-9312-A726C31F65A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7"/>
          <a:stretch/>
        </p:blipFill>
        <p:spPr bwMode="auto">
          <a:xfrm>
            <a:off x="0" y="8681101"/>
            <a:ext cx="6572470" cy="15855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6;p19">
            <a:extLst>
              <a:ext uri="{FF2B5EF4-FFF2-40B4-BE49-F238E27FC236}">
                <a16:creationId xmlns:a16="http://schemas.microsoft.com/office/drawing/2014/main" id="{B50CF6D1-01CD-43CD-8D78-41AFA111CD0B}"/>
              </a:ext>
            </a:extLst>
          </p:cNvPr>
          <p:cNvSpPr txBox="1"/>
          <p:nvPr/>
        </p:nvSpPr>
        <p:spPr>
          <a:xfrm>
            <a:off x="7018985" y="3338674"/>
            <a:ext cx="8665734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Neste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projeto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há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várias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coisas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que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não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foram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vistas pela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falta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de tempo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como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:</a:t>
            </a:r>
          </a:p>
          <a:p>
            <a:pPr marL="457200" marR="0" lvl="0" indent="-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	Falta de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segurança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(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não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pode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dar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para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entrar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diretamente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nas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páginas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sem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login)</a:t>
            </a:r>
          </a:p>
          <a:p>
            <a:pPr marL="457200" marR="0" lvl="0" indent="-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	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Melhorar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a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experiência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do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utilizador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(html)</a:t>
            </a:r>
          </a:p>
          <a:p>
            <a:pPr marL="457200" marR="0" lvl="0" indent="-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	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Acrescentar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base de dados</a:t>
            </a:r>
          </a:p>
        </p:txBody>
      </p:sp>
    </p:spTree>
    <p:extLst>
      <p:ext uri="{BB962C8B-B14F-4D97-AF65-F5344CB8AC3E}">
        <p14:creationId xmlns:p14="http://schemas.microsoft.com/office/powerpoint/2010/main" val="2733275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l="67528" t="19543"/>
          <a:stretch/>
        </p:blipFill>
        <p:spPr>
          <a:xfrm>
            <a:off x="1" y="0"/>
            <a:ext cx="6629627" cy="86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0"/>
          <p:cNvCxnSpPr>
            <a:cxnSpLocks/>
          </p:cNvCxnSpPr>
          <p:nvPr/>
        </p:nvCxnSpPr>
        <p:spPr>
          <a:xfrm flipV="1">
            <a:off x="0" y="8630300"/>
            <a:ext cx="6648671" cy="20367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6629621" y="-346568"/>
            <a:ext cx="19050" cy="10633568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0"/>
          <p:cNvSpPr txBox="1"/>
          <p:nvPr/>
        </p:nvSpPr>
        <p:spPr>
          <a:xfrm>
            <a:off x="7018985" y="367652"/>
            <a:ext cx="9455286" cy="20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72" b="0" i="0" u="none" strike="noStrike" cap="none" dirty="0" err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Motivação</a:t>
            </a: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AF10C5-8678-45B4-9312-A726C31F65A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7"/>
          <a:stretch/>
        </p:blipFill>
        <p:spPr bwMode="auto">
          <a:xfrm>
            <a:off x="0" y="8681101"/>
            <a:ext cx="6572470" cy="158553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96;p19">
            <a:extLst>
              <a:ext uri="{FF2B5EF4-FFF2-40B4-BE49-F238E27FC236}">
                <a16:creationId xmlns:a16="http://schemas.microsoft.com/office/drawing/2014/main" id="{14398D93-CD11-43C7-8D09-BEFCA5288A29}"/>
              </a:ext>
            </a:extLst>
          </p:cNvPr>
          <p:cNvSpPr txBox="1"/>
          <p:nvPr/>
        </p:nvSpPr>
        <p:spPr>
          <a:xfrm>
            <a:off x="7018985" y="4024474"/>
            <a:ext cx="9840264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Praticidade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de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andar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de Uber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1A1A1A"/>
              </a:solidFill>
              <a:latin typeface="Blinker"/>
              <a:sym typeface="Blinker"/>
            </a:endParaRPr>
          </a:p>
          <a:p>
            <a:pPr>
              <a:lnSpc>
                <a:spcPct val="120000"/>
              </a:lnSpc>
            </a:pP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Desenvolvimento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de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competências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técnicas</a:t>
            </a:r>
            <a:endParaRPr lang="en-US" sz="3200" dirty="0">
              <a:solidFill>
                <a:srgbClr val="1A1A1A"/>
              </a:solidFill>
              <a:latin typeface="Blinker"/>
              <a:sym typeface="Blinker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Pedir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uma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viagem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é o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caso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de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uso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mais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comum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para o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uso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durante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o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dia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a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dia</a:t>
            </a:r>
            <a:endParaRPr lang="en-US" sz="3200" dirty="0">
              <a:solidFill>
                <a:srgbClr val="1A1A1A"/>
              </a:solidFill>
              <a:latin typeface="Blinker"/>
              <a:sym typeface="Blinker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1A1A1A"/>
              </a:solidFill>
              <a:latin typeface="Blinker"/>
              <a:sym typeface="Blink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l="67528" t="19543"/>
          <a:stretch/>
        </p:blipFill>
        <p:spPr>
          <a:xfrm>
            <a:off x="1" y="0"/>
            <a:ext cx="6629627" cy="86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0"/>
          <p:cNvCxnSpPr>
            <a:cxnSpLocks/>
          </p:cNvCxnSpPr>
          <p:nvPr/>
        </p:nvCxnSpPr>
        <p:spPr>
          <a:xfrm flipV="1">
            <a:off x="0" y="8630300"/>
            <a:ext cx="6648671" cy="20367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6629621" y="-346568"/>
            <a:ext cx="19050" cy="10633568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0"/>
          <p:cNvSpPr txBox="1"/>
          <p:nvPr/>
        </p:nvSpPr>
        <p:spPr>
          <a:xfrm>
            <a:off x="7018985" y="367652"/>
            <a:ext cx="9455286" cy="20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72" b="0" i="0" u="none" strike="noStrike" cap="none" dirty="0" err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Influências</a:t>
            </a: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AF10C5-8678-45B4-9312-A726C31F65A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7"/>
          <a:stretch/>
        </p:blipFill>
        <p:spPr bwMode="auto">
          <a:xfrm>
            <a:off x="0" y="8681101"/>
            <a:ext cx="6572470" cy="15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65C3B-370F-4846-93E0-660841D33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035" y="3251200"/>
            <a:ext cx="9776298" cy="61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2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l="67528" t="19543"/>
          <a:stretch/>
        </p:blipFill>
        <p:spPr>
          <a:xfrm>
            <a:off x="1" y="0"/>
            <a:ext cx="6629627" cy="86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0"/>
          <p:cNvCxnSpPr>
            <a:cxnSpLocks/>
          </p:cNvCxnSpPr>
          <p:nvPr/>
        </p:nvCxnSpPr>
        <p:spPr>
          <a:xfrm flipV="1">
            <a:off x="0" y="8630300"/>
            <a:ext cx="6648671" cy="20367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6629621" y="-346568"/>
            <a:ext cx="19050" cy="10633568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0"/>
          <p:cNvSpPr txBox="1"/>
          <p:nvPr/>
        </p:nvSpPr>
        <p:spPr>
          <a:xfrm>
            <a:off x="7018985" y="367652"/>
            <a:ext cx="9455286" cy="20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72" b="0" i="0" u="none" strike="noStrike" cap="none" dirty="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Sistema</a:t>
            </a: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AF10C5-8678-45B4-9312-A726C31F65A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7"/>
          <a:stretch/>
        </p:blipFill>
        <p:spPr bwMode="auto">
          <a:xfrm>
            <a:off x="0" y="8681101"/>
            <a:ext cx="6572470" cy="15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Ktor 1.0 Released: A Connected Applications Framework by JetBrains | The  Kotlin Blog">
            <a:extLst>
              <a:ext uri="{FF2B5EF4-FFF2-40B4-BE49-F238E27FC236}">
                <a16:creationId xmlns:a16="http://schemas.microsoft.com/office/drawing/2014/main" id="{E410E25D-6909-4E44-91A5-6942F61608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t="8774" r="7566" b="9342"/>
          <a:stretch/>
        </p:blipFill>
        <p:spPr bwMode="auto">
          <a:xfrm>
            <a:off x="6962755" y="3479869"/>
            <a:ext cx="4022307" cy="19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otlin Logo PNG Transparent &amp; SVG Vector - Freebie Supply">
            <a:extLst>
              <a:ext uri="{FF2B5EF4-FFF2-40B4-BE49-F238E27FC236}">
                <a16:creationId xmlns:a16="http://schemas.microsoft.com/office/drawing/2014/main" id="{D99A0031-D9AF-40CD-9A7A-6AD36DABB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8926" r="3875" b="29801"/>
          <a:stretch/>
        </p:blipFill>
        <p:spPr bwMode="auto">
          <a:xfrm>
            <a:off x="13695397" y="3844679"/>
            <a:ext cx="3646453" cy="12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3D7E0F-5054-4279-B503-E3376F634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6451" y="4970216"/>
            <a:ext cx="1987557" cy="1987557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DEA4E3F-63F8-481B-B7D3-861A6E76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451" y="7486310"/>
            <a:ext cx="1987557" cy="198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0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l="67528" t="19543"/>
          <a:stretch/>
        </p:blipFill>
        <p:spPr>
          <a:xfrm>
            <a:off x="1" y="0"/>
            <a:ext cx="6629627" cy="86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0"/>
          <p:cNvCxnSpPr>
            <a:cxnSpLocks/>
          </p:cNvCxnSpPr>
          <p:nvPr/>
        </p:nvCxnSpPr>
        <p:spPr>
          <a:xfrm flipV="1">
            <a:off x="0" y="8630300"/>
            <a:ext cx="6648671" cy="20367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6629621" y="-346568"/>
            <a:ext cx="19050" cy="10633568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0"/>
          <p:cNvSpPr txBox="1"/>
          <p:nvPr/>
        </p:nvSpPr>
        <p:spPr>
          <a:xfrm>
            <a:off x="7018985" y="367652"/>
            <a:ext cx="9455286" cy="20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72" b="0" i="0" u="none" strike="noStrike" cap="none" dirty="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Sistema</a:t>
            </a: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AF10C5-8678-45B4-9312-A726C31F65A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7"/>
          <a:stretch/>
        </p:blipFill>
        <p:spPr bwMode="auto">
          <a:xfrm>
            <a:off x="0" y="8681101"/>
            <a:ext cx="6572470" cy="15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0EB713-DAC2-4F51-8185-7AC0D32A9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035" y="2927176"/>
            <a:ext cx="7427336" cy="63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3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l="67528" t="19543"/>
          <a:stretch/>
        </p:blipFill>
        <p:spPr>
          <a:xfrm>
            <a:off x="1" y="0"/>
            <a:ext cx="6629627" cy="86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0"/>
          <p:cNvCxnSpPr>
            <a:cxnSpLocks/>
          </p:cNvCxnSpPr>
          <p:nvPr/>
        </p:nvCxnSpPr>
        <p:spPr>
          <a:xfrm flipV="1">
            <a:off x="0" y="8630300"/>
            <a:ext cx="6648671" cy="20367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6629621" y="-346568"/>
            <a:ext cx="19050" cy="10633568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0"/>
          <p:cNvSpPr txBox="1"/>
          <p:nvPr/>
        </p:nvSpPr>
        <p:spPr>
          <a:xfrm>
            <a:off x="7018985" y="367652"/>
            <a:ext cx="9455286" cy="20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72" b="0" i="0" u="none" strike="noStrike" cap="none" dirty="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Sistema</a:t>
            </a: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AF10C5-8678-45B4-9312-A726C31F65A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7"/>
          <a:stretch/>
        </p:blipFill>
        <p:spPr bwMode="auto">
          <a:xfrm>
            <a:off x="0" y="8681101"/>
            <a:ext cx="6572470" cy="15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AED320-9611-4CAC-A1E0-441D56B33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985" y="2649228"/>
            <a:ext cx="6074715" cy="4990711"/>
          </a:xfrm>
          <a:prstGeom prst="rect">
            <a:avLst/>
          </a:prstGeom>
        </p:spPr>
      </p:pic>
      <p:sp>
        <p:nvSpPr>
          <p:cNvPr id="34" name="Google Shape;196;p19">
            <a:extLst>
              <a:ext uri="{FF2B5EF4-FFF2-40B4-BE49-F238E27FC236}">
                <a16:creationId xmlns:a16="http://schemas.microsoft.com/office/drawing/2014/main" id="{67FF8438-BF3D-4A83-966C-9DB191AEC65B}"/>
              </a:ext>
            </a:extLst>
          </p:cNvPr>
          <p:cNvSpPr txBox="1"/>
          <p:nvPr/>
        </p:nvSpPr>
        <p:spPr>
          <a:xfrm>
            <a:off x="7018985" y="8334834"/>
            <a:ext cx="866573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Distinguir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o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cliente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do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condutor</a:t>
            </a:r>
            <a:endParaRPr lang="en-US" sz="3200" dirty="0">
              <a:solidFill>
                <a:srgbClr val="1A1A1A"/>
              </a:solidFill>
              <a:latin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310599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l="67528" t="19543"/>
          <a:stretch/>
        </p:blipFill>
        <p:spPr>
          <a:xfrm>
            <a:off x="1" y="0"/>
            <a:ext cx="6629627" cy="86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0"/>
          <p:cNvCxnSpPr>
            <a:cxnSpLocks/>
          </p:cNvCxnSpPr>
          <p:nvPr/>
        </p:nvCxnSpPr>
        <p:spPr>
          <a:xfrm flipV="1">
            <a:off x="0" y="8630300"/>
            <a:ext cx="6648671" cy="20367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6629621" y="-346568"/>
            <a:ext cx="19050" cy="10633568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0"/>
          <p:cNvSpPr txBox="1"/>
          <p:nvPr/>
        </p:nvSpPr>
        <p:spPr>
          <a:xfrm>
            <a:off x="7018985" y="367652"/>
            <a:ext cx="9455286" cy="20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72" b="0" i="0" u="none" strike="noStrike" cap="none" dirty="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Sistema</a:t>
            </a: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AF10C5-8678-45B4-9312-A726C31F65A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7"/>
          <a:stretch/>
        </p:blipFill>
        <p:spPr bwMode="auto">
          <a:xfrm>
            <a:off x="0" y="8681101"/>
            <a:ext cx="6572470" cy="158553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96;p19">
            <a:extLst>
              <a:ext uri="{FF2B5EF4-FFF2-40B4-BE49-F238E27FC236}">
                <a16:creationId xmlns:a16="http://schemas.microsoft.com/office/drawing/2014/main" id="{67FF8438-BF3D-4A83-966C-9DB191AEC65B}"/>
              </a:ext>
            </a:extLst>
          </p:cNvPr>
          <p:cNvSpPr txBox="1"/>
          <p:nvPr/>
        </p:nvSpPr>
        <p:spPr>
          <a:xfrm>
            <a:off x="7018985" y="8882936"/>
            <a:ext cx="866573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Interface para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procurar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condutores</a:t>
            </a:r>
            <a:endParaRPr lang="en-US" sz="3200" dirty="0">
              <a:solidFill>
                <a:srgbClr val="1A1A1A"/>
              </a:solidFill>
              <a:latin typeface="Blinker"/>
              <a:sym typeface="Blink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B6F4-77C0-4D1F-BA13-70E6B3291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985" y="2466765"/>
            <a:ext cx="7697274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76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l="67528" t="19543"/>
          <a:stretch/>
        </p:blipFill>
        <p:spPr>
          <a:xfrm>
            <a:off x="1" y="0"/>
            <a:ext cx="6629627" cy="86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0"/>
          <p:cNvCxnSpPr>
            <a:cxnSpLocks/>
          </p:cNvCxnSpPr>
          <p:nvPr/>
        </p:nvCxnSpPr>
        <p:spPr>
          <a:xfrm flipV="1">
            <a:off x="0" y="8630300"/>
            <a:ext cx="6648671" cy="20367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6629621" y="-346568"/>
            <a:ext cx="19050" cy="10633568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0"/>
          <p:cNvSpPr txBox="1"/>
          <p:nvPr/>
        </p:nvSpPr>
        <p:spPr>
          <a:xfrm>
            <a:off x="7018985" y="367652"/>
            <a:ext cx="9455286" cy="20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72" b="0" i="0" u="none" strike="noStrike" cap="none" dirty="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Sistema</a:t>
            </a: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AF10C5-8678-45B4-9312-A726C31F65A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7"/>
          <a:stretch/>
        </p:blipFill>
        <p:spPr bwMode="auto">
          <a:xfrm>
            <a:off x="0" y="8681101"/>
            <a:ext cx="6572470" cy="15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C2CA9-B22F-4D24-835D-8AF4777E7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985" y="2931149"/>
            <a:ext cx="11046427" cy="46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l="67528" t="19543"/>
          <a:stretch/>
        </p:blipFill>
        <p:spPr>
          <a:xfrm>
            <a:off x="1" y="0"/>
            <a:ext cx="6629627" cy="86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0"/>
          <p:cNvCxnSpPr>
            <a:cxnSpLocks/>
          </p:cNvCxnSpPr>
          <p:nvPr/>
        </p:nvCxnSpPr>
        <p:spPr>
          <a:xfrm flipV="1">
            <a:off x="0" y="8630300"/>
            <a:ext cx="6648671" cy="20367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6629621" y="-346568"/>
            <a:ext cx="19050" cy="10633568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0"/>
          <p:cNvSpPr txBox="1"/>
          <p:nvPr/>
        </p:nvSpPr>
        <p:spPr>
          <a:xfrm>
            <a:off x="7018985" y="367652"/>
            <a:ext cx="9455286" cy="209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72" dirty="0" err="1">
                <a:solidFill>
                  <a:srgbClr val="1A1A1A"/>
                </a:solidFill>
                <a:latin typeface="Alata"/>
                <a:cs typeface="Alata"/>
                <a:sym typeface="Alata"/>
              </a:rPr>
              <a:t>Dificuldades</a:t>
            </a: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AF10C5-8678-45B4-9312-A726C31F65A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7"/>
          <a:stretch/>
        </p:blipFill>
        <p:spPr bwMode="auto">
          <a:xfrm>
            <a:off x="0" y="8681101"/>
            <a:ext cx="6572470" cy="15855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6;p19">
            <a:extLst>
              <a:ext uri="{FF2B5EF4-FFF2-40B4-BE49-F238E27FC236}">
                <a16:creationId xmlns:a16="http://schemas.microsoft.com/office/drawing/2014/main" id="{B50CF6D1-01CD-43CD-8D78-41AFA111CD0B}"/>
              </a:ext>
            </a:extLst>
          </p:cNvPr>
          <p:cNvSpPr txBox="1"/>
          <p:nvPr/>
        </p:nvSpPr>
        <p:spPr>
          <a:xfrm>
            <a:off x="7018985" y="3666172"/>
            <a:ext cx="866573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Ligar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o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ktor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às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páginas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HTML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1A1A1A"/>
              </a:solidFill>
              <a:latin typeface="Blinker"/>
              <a:sym typeface="Blinker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Comunicação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entre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Javascript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e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ktor</a:t>
            </a:r>
            <a:endParaRPr lang="en-US" sz="3200" dirty="0">
              <a:solidFill>
                <a:srgbClr val="1A1A1A"/>
              </a:solidFill>
              <a:latin typeface="Blinker"/>
              <a:sym typeface="Blinker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1A1A1A"/>
              </a:solidFill>
              <a:latin typeface="Blinker"/>
              <a:sym typeface="Blinker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Pouco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familiarizado</a:t>
            </a:r>
            <a:r>
              <a:rPr lang="en-US" sz="3200" dirty="0">
                <a:solidFill>
                  <a:srgbClr val="1A1A1A"/>
                </a:solidFill>
                <a:latin typeface="Blinker"/>
                <a:sym typeface="Blinker"/>
              </a:rPr>
              <a:t> com o </a:t>
            </a:r>
            <a:r>
              <a:rPr lang="en-US" sz="3200" dirty="0" err="1">
                <a:solidFill>
                  <a:srgbClr val="1A1A1A"/>
                </a:solidFill>
                <a:latin typeface="Blinker"/>
                <a:sym typeface="Blinker"/>
              </a:rPr>
              <a:t>ktor</a:t>
            </a:r>
            <a:endParaRPr lang="en-US" sz="3200" dirty="0">
              <a:solidFill>
                <a:srgbClr val="1A1A1A"/>
              </a:solidFill>
              <a:latin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543943999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 Street Maps Minitheme Presentation">
  <a:themeElements>
    <a:clrScheme name="Office">
      <a:dk1>
        <a:srgbClr val="1A1A1A"/>
      </a:dk1>
      <a:lt1>
        <a:srgbClr val="F5F0E2"/>
      </a:lt1>
      <a:dk2>
        <a:srgbClr val="F4C76B"/>
      </a:dk2>
      <a:lt2>
        <a:srgbClr val="ADBA85"/>
      </a:lt2>
      <a:accent1>
        <a:srgbClr val="BBCDD2"/>
      </a:accent1>
      <a:accent2>
        <a:srgbClr val="F5F0E2"/>
      </a:accent2>
      <a:accent3>
        <a:srgbClr val="1A1A1A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121</Words>
  <Application>Microsoft Office PowerPoint</Application>
  <PresentationFormat>Custom</PresentationFormat>
  <Paragraphs>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Blinker</vt:lpstr>
      <vt:lpstr>Arial</vt:lpstr>
      <vt:lpstr>Calibri</vt:lpstr>
      <vt:lpstr>Alata</vt:lpstr>
      <vt:lpstr>Pastel Minimal Street Maps Minitheme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Bruno</cp:lastModifiedBy>
  <cp:revision>11</cp:revision>
  <dcterms:modified xsi:type="dcterms:W3CDTF">2024-06-14T12:36:12Z</dcterms:modified>
</cp:coreProperties>
</file>